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6"/>
  </p:notesMasterIdLst>
  <p:sldIdLst>
    <p:sldId id="256" r:id="rId2"/>
    <p:sldId id="257" r:id="rId3"/>
    <p:sldId id="284" r:id="rId4"/>
    <p:sldId id="283" r:id="rId5"/>
  </p:sldIdLst>
  <p:sldSz cx="9144000" cy="5143500" type="screen16x9"/>
  <p:notesSz cx="6858000" cy="9144000"/>
  <p:embeddedFontLst>
    <p:embeddedFont>
      <p:font typeface="Lato" panose="020F0502020204030203" pitchFamily="34" charset="0"/>
      <p:regular r:id="rId7"/>
      <p:bold r:id="rId8"/>
      <p:italic r:id="rId9"/>
      <p:boldItalic r:id="rId10"/>
    </p:embeddedFont>
    <p:embeddedFont>
      <p:font typeface="Montserrat" panose="00000500000000000000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522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>
          <a:extLst>
            <a:ext uri="{FF2B5EF4-FFF2-40B4-BE49-F238E27FC236}">
              <a16:creationId xmlns:a16="http://schemas.microsoft.com/office/drawing/2014/main" id="{F0BBA409-1F11-C16F-747C-72BE76FDA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87997393_0_787:notes">
            <a:extLst>
              <a:ext uri="{FF2B5EF4-FFF2-40B4-BE49-F238E27FC236}">
                <a16:creationId xmlns:a16="http://schemas.microsoft.com/office/drawing/2014/main" id="{C231A082-BAF5-B5E5-AD31-3522C78DF8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87997393_0_787:notes">
            <a:extLst>
              <a:ext uri="{FF2B5EF4-FFF2-40B4-BE49-F238E27FC236}">
                <a16:creationId xmlns:a16="http://schemas.microsoft.com/office/drawing/2014/main" id="{F311D0D5-F6D8-DE77-93C5-243C0005B7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9592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329339" y="804900"/>
            <a:ext cx="5470500" cy="24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800" dirty="0"/>
              <a:t>TRABAJO FINAL</a:t>
            </a:r>
            <a:br>
              <a:rPr lang="es-419" sz="3800" dirty="0"/>
            </a:br>
            <a:br>
              <a:rPr lang="es-419" sz="3800" dirty="0"/>
            </a:br>
            <a:r>
              <a:rPr lang="es-419" sz="2000" dirty="0"/>
              <a:t>CURSO: ISC FACEBOOK MARKETING ANALYTICS</a:t>
            </a:r>
            <a:endParaRPr sz="3800"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450541" y="2961582"/>
            <a:ext cx="3232753" cy="14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419" sz="1400" dirty="0">
                <a:latin typeface="Times New Roman"/>
                <a:ea typeface="Times New Roman"/>
                <a:cs typeface="Times New Roman"/>
                <a:sym typeface="Times New Roman"/>
              </a:rPr>
              <a:t>Mogollón Castañeda, Jorge Orestes (U201823552)</a:t>
            </a: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419" sz="1400" dirty="0">
                <a:latin typeface="Times New Roman"/>
                <a:ea typeface="Times New Roman"/>
                <a:cs typeface="Times New Roman"/>
                <a:sym typeface="Times New Roman"/>
              </a:rPr>
              <a:t>Ingeniería Industrial – EPE</a:t>
            </a: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419" sz="1400" dirty="0">
                <a:latin typeface="Times New Roman"/>
                <a:ea typeface="Times New Roman"/>
                <a:cs typeface="Times New Roman"/>
                <a:sym typeface="Times New Roman"/>
              </a:rPr>
              <a:t>7° ciclo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s-PE" sz="1600" dirty="0"/>
              <a:t>ODS 12: Producción y Consumo Responsables 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1" name="Google Shape;2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5575" y="0"/>
            <a:ext cx="978425" cy="9784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/>
          <p:cNvSpPr txBox="1">
            <a:spLocks noGrp="1"/>
          </p:cNvSpPr>
          <p:nvPr>
            <p:ph type="title"/>
          </p:nvPr>
        </p:nvSpPr>
        <p:spPr>
          <a:xfrm>
            <a:off x="276825" y="273609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300" b="1" dirty="0"/>
              <a:t>PRESENTACIÓN DEL PROBLEMA</a:t>
            </a:r>
            <a:endParaRPr sz="2300" b="1" dirty="0"/>
          </a:p>
        </p:txBody>
      </p:sp>
      <p:sp>
        <p:nvSpPr>
          <p:cNvPr id="238" name="Google Shape;238;p18"/>
          <p:cNvSpPr txBox="1"/>
          <p:nvPr/>
        </p:nvSpPr>
        <p:spPr>
          <a:xfrm>
            <a:off x="276825" y="902225"/>
            <a:ext cx="7914900" cy="7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5760" lvl="0" indent="0" algn="l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sz="22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1FDA46C-F5DD-33EA-F966-A253D523F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845" y="786725"/>
            <a:ext cx="4840944" cy="40831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>
          <a:extLst>
            <a:ext uri="{FF2B5EF4-FFF2-40B4-BE49-F238E27FC236}">
              <a16:creationId xmlns:a16="http://schemas.microsoft.com/office/drawing/2014/main" id="{95F634B4-8092-8AF9-295A-B151A8FCE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>
            <a:extLst>
              <a:ext uri="{FF2B5EF4-FFF2-40B4-BE49-F238E27FC236}">
                <a16:creationId xmlns:a16="http://schemas.microsoft.com/office/drawing/2014/main" id="{EB7CEE18-B362-15B3-EC1C-F2166986FD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6825" y="273609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300" b="1" dirty="0"/>
              <a:t>SOLUCIÓN DEL PROBLEMA</a:t>
            </a:r>
            <a:endParaRPr sz="2300" b="1" dirty="0"/>
          </a:p>
        </p:txBody>
      </p:sp>
      <p:sp>
        <p:nvSpPr>
          <p:cNvPr id="238" name="Google Shape;238;p18">
            <a:extLst>
              <a:ext uri="{FF2B5EF4-FFF2-40B4-BE49-F238E27FC236}">
                <a16:creationId xmlns:a16="http://schemas.microsoft.com/office/drawing/2014/main" id="{C77C8C28-8221-7E56-1954-458FB011BB0D}"/>
              </a:ext>
            </a:extLst>
          </p:cNvPr>
          <p:cNvSpPr txBox="1"/>
          <p:nvPr/>
        </p:nvSpPr>
        <p:spPr>
          <a:xfrm>
            <a:off x="276825" y="902225"/>
            <a:ext cx="7914900" cy="7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5760" lvl="0" indent="0" algn="l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sz="22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E3F4821-DC8F-A8C4-2D03-08E21687F5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330" y="2085618"/>
            <a:ext cx="4285128" cy="1916710"/>
          </a:xfrm>
          <a:prstGeom prst="rect">
            <a:avLst/>
          </a:prstGeom>
        </p:spPr>
      </p:pic>
      <p:sp>
        <p:nvSpPr>
          <p:cNvPr id="5" name="Google Shape;236;p18">
            <a:extLst>
              <a:ext uri="{FF2B5EF4-FFF2-40B4-BE49-F238E27FC236}">
                <a16:creationId xmlns:a16="http://schemas.microsoft.com/office/drawing/2014/main" id="{31289C57-C105-CEF0-AE2B-617833188529}"/>
              </a:ext>
            </a:extLst>
          </p:cNvPr>
          <p:cNvSpPr txBox="1">
            <a:spLocks/>
          </p:cNvSpPr>
          <p:nvPr/>
        </p:nvSpPr>
        <p:spPr>
          <a:xfrm>
            <a:off x="456119" y="1412525"/>
            <a:ext cx="3873834" cy="2944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P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Desarrollar una campaña de marketing digital basada en </a:t>
            </a:r>
            <a:r>
              <a:rPr lang="es-PE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análisis predictivo</a:t>
            </a:r>
            <a:r>
              <a:rPr lang="es-P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 fomentar el consumo responsable. Utilizando datos históricos de compras y herramientas como </a:t>
            </a:r>
            <a:r>
              <a:rPr lang="es-PE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Python</a:t>
            </a:r>
            <a:r>
              <a:rPr lang="es-P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 </a:t>
            </a:r>
            <a:r>
              <a:rPr lang="es-PE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SQL</a:t>
            </a:r>
            <a:r>
              <a:rPr lang="es-P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podemos identificar patrones de consumo insostenible y segmentar audiencias según su propensión a adoptar nuevos hábitos sostenibles.</a:t>
            </a:r>
            <a:endParaRPr lang="es-419" sz="1400" b="1" dirty="0"/>
          </a:p>
        </p:txBody>
      </p:sp>
    </p:spTree>
    <p:extLst>
      <p:ext uri="{BB962C8B-B14F-4D97-AF65-F5344CB8AC3E}">
        <p14:creationId xmlns:p14="http://schemas.microsoft.com/office/powerpoint/2010/main" val="4057235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4"/>
          <p:cNvSpPr txBox="1">
            <a:spLocks noGrp="1"/>
          </p:cNvSpPr>
          <p:nvPr>
            <p:ph type="title"/>
          </p:nvPr>
        </p:nvSpPr>
        <p:spPr>
          <a:xfrm>
            <a:off x="1736500" y="1095125"/>
            <a:ext cx="3988800" cy="13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0" dirty="0">
                <a:solidFill>
                  <a:schemeClr val="lt2"/>
                </a:solidFill>
              </a:rPr>
              <a:t>¡Gracias!</a:t>
            </a:r>
            <a:endParaRPr sz="6000" dirty="0">
              <a:solidFill>
                <a:schemeClr val="lt2"/>
              </a:solidFill>
            </a:endParaRPr>
          </a:p>
        </p:txBody>
      </p:sp>
      <p:grpSp>
        <p:nvGrpSpPr>
          <p:cNvPr id="440" name="Google Shape;440;p44"/>
          <p:cNvGrpSpPr/>
          <p:nvPr/>
        </p:nvGrpSpPr>
        <p:grpSpPr>
          <a:xfrm>
            <a:off x="4631870" y="2538616"/>
            <a:ext cx="3159984" cy="2439109"/>
            <a:chOff x="3553042" y="1657806"/>
            <a:chExt cx="3461100" cy="2671532"/>
          </a:xfrm>
        </p:grpSpPr>
        <p:sp>
          <p:nvSpPr>
            <p:cNvPr id="441" name="Google Shape;441;p4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9" name="Google Shape;449;p44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631880" y="2550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44"/>
          <p:cNvSpPr/>
          <p:nvPr/>
        </p:nvSpPr>
        <p:spPr>
          <a:xfrm flipH="1">
            <a:off x="4756405" y="262804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1" name="Google Shape;451;p44"/>
          <p:cNvGrpSpPr/>
          <p:nvPr/>
        </p:nvGrpSpPr>
        <p:grpSpPr>
          <a:xfrm>
            <a:off x="7327530" y="3531379"/>
            <a:ext cx="1024386" cy="1522884"/>
            <a:chOff x="6505573" y="2745170"/>
            <a:chExt cx="1122000" cy="1668000"/>
          </a:xfrm>
        </p:grpSpPr>
        <p:sp>
          <p:nvSpPr>
            <p:cNvPr id="452" name="Google Shape;452;p4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56" name="Google Shape;456;p44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7327147" y="3598896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44"/>
          <p:cNvSpPr/>
          <p:nvPr/>
        </p:nvSpPr>
        <p:spPr>
          <a:xfrm flipH="1">
            <a:off x="7327061" y="3599115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" name="Google Shape;458;p44"/>
          <p:cNvGrpSpPr/>
          <p:nvPr/>
        </p:nvGrpSpPr>
        <p:grpSpPr>
          <a:xfrm>
            <a:off x="6970895" y="4107022"/>
            <a:ext cx="520684" cy="1036470"/>
            <a:chOff x="9543736" y="4486132"/>
            <a:chExt cx="570300" cy="1135235"/>
          </a:xfrm>
        </p:grpSpPr>
        <p:sp>
          <p:nvSpPr>
            <p:cNvPr id="459" name="Google Shape;459;p4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63" name="Google Shape;463;p44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970462" y="4106684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464" name="Google Shape;464;p44"/>
          <p:cNvSpPr/>
          <p:nvPr/>
        </p:nvSpPr>
        <p:spPr>
          <a:xfrm flipH="1">
            <a:off x="6970334" y="4127834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87</Words>
  <Application>Microsoft Office PowerPoint</Application>
  <PresentationFormat>Presentación en pantalla (16:9)</PresentationFormat>
  <Paragraphs>9</Paragraphs>
  <Slides>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Times New Roman</vt:lpstr>
      <vt:lpstr>Montserrat</vt:lpstr>
      <vt:lpstr>Lato</vt:lpstr>
      <vt:lpstr>Calibri</vt:lpstr>
      <vt:lpstr>Arial</vt:lpstr>
      <vt:lpstr>Focus</vt:lpstr>
      <vt:lpstr>TRABAJO FINAL  CURSO: ISC FACEBOOK MARKETING ANALYTICS</vt:lpstr>
      <vt:lpstr>PRESENTACIÓN DEL PROBLEMA</vt:lpstr>
      <vt:lpstr>SOLUCIÓN DEL PROBLEMA</vt:lpstr>
      <vt:lpstr>¡Gracias!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Coco</dc:creator>
  <cp:lastModifiedBy>Coco</cp:lastModifiedBy>
  <cp:revision>3</cp:revision>
  <dcterms:modified xsi:type="dcterms:W3CDTF">2024-12-01T02:41:08Z</dcterms:modified>
</cp:coreProperties>
</file>